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ilip Saina" initials="FS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4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3"/>
  </p:normalViewPr>
  <p:slideViewPr>
    <p:cSldViewPr snapToGrid="0" snapToObjects="1">
      <p:cViewPr varScale="1">
        <p:scale>
          <a:sx n="83" d="100"/>
          <a:sy n="83" d="100"/>
        </p:scale>
        <p:origin x="47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hr-HR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6685"/>
          <c:y val="0.061831"/>
          <c:w val="0.92815"/>
          <c:h val="0.8353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Ecology</c:v>
                </c:pt>
                <c:pt idx="1">
                  <c:v>Energetics</c:v>
                </c:pt>
                <c:pt idx="2">
                  <c:v>Croatia</c:v>
                </c:pt>
                <c:pt idx="3">
                  <c:v>Industry</c:v>
                </c:pt>
                <c:pt idx="4">
                  <c:v>Creativity</c:v>
                </c:pt>
                <c:pt idx="5">
                  <c:v>Science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17.0</c:v>
                </c:pt>
                <c:pt idx="1">
                  <c:v>140.0</c:v>
                </c:pt>
                <c:pt idx="2">
                  <c:v>30.0</c:v>
                </c:pt>
                <c:pt idx="3">
                  <c:v>162.0</c:v>
                </c:pt>
                <c:pt idx="4">
                  <c:v>10.0</c:v>
                </c:pt>
                <c:pt idx="5">
                  <c:v>14.0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56863072"/>
        <c:axId val="2143199840"/>
      </c:barChart>
      <c:catAx>
        <c:axId val="20568630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38787"/>
            </a:solidFill>
            <a:prstDash val="solid"/>
            <a:miter lim="400000"/>
          </a:ln>
        </c:spPr>
        <c:txPr>
          <a:bodyPr rot="0"/>
          <a:lstStyle/>
          <a:p>
            <a:pPr>
              <a:defRPr sz="3600" b="0" i="0" u="none" strike="noStrike">
                <a:solidFill>
                  <a:srgbClr val="838787"/>
                </a:solidFill>
                <a:latin typeface="DIN Condensed"/>
              </a:defRPr>
            </a:pPr>
            <a:endParaRPr lang="en-US"/>
          </a:p>
        </c:txPr>
        <c:crossAx val="2143199840"/>
        <c:crosses val="autoZero"/>
        <c:auto val="1"/>
        <c:lblAlgn val="ctr"/>
        <c:lblOffset val="100"/>
        <c:noMultiLvlLbl val="1"/>
      </c:catAx>
      <c:valAx>
        <c:axId val="2143199840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A6AAA9">
                  <a:alpha val="50000"/>
                </a:srgbClr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600" b="0" i="0" u="none" strike="noStrike">
                <a:solidFill>
                  <a:srgbClr val="838787"/>
                </a:solidFill>
                <a:latin typeface="DIN Condensed"/>
              </a:defRPr>
            </a:pPr>
            <a:endParaRPr lang="en-US"/>
          </a:p>
        </c:txPr>
        <c:crossAx val="2056863072"/>
        <c:crosses val="autoZero"/>
        <c:crossBetween val="between"/>
        <c:majorUnit val="45.0"/>
        <c:minorUnit val="2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hr-HR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0536484"/>
          <c:y val="0.061831"/>
          <c:w val="0.941352"/>
          <c:h val="0.8353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rgbClr val="D38C07">
                <a:alpha val="80000"/>
              </a:srgbClr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Sheet1!$A$2:$A$10</c:f>
              <c:strCache>
                <c:ptCount val="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12.0</c:v>
                </c:pt>
                <c:pt idx="1">
                  <c:v>8.0</c:v>
                </c:pt>
                <c:pt idx="2">
                  <c:v>17.0</c:v>
                </c:pt>
                <c:pt idx="3">
                  <c:v>20.0</c:v>
                </c:pt>
                <c:pt idx="4">
                  <c:v>31.0</c:v>
                </c:pt>
                <c:pt idx="5">
                  <c:v>37.0</c:v>
                </c:pt>
                <c:pt idx="6">
                  <c:v>54.0</c:v>
                </c:pt>
                <c:pt idx="7">
                  <c:v>18.0</c:v>
                </c:pt>
                <c:pt idx="8">
                  <c:v>16.0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114638768"/>
        <c:axId val="2114642032"/>
      </c:barChart>
      <c:catAx>
        <c:axId val="211463876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38787"/>
            </a:solidFill>
            <a:prstDash val="solid"/>
            <a:miter lim="400000"/>
          </a:ln>
        </c:spPr>
        <c:txPr>
          <a:bodyPr rot="0"/>
          <a:lstStyle/>
          <a:p>
            <a:pPr>
              <a:defRPr sz="3600" b="0" i="0" u="none" strike="noStrike">
                <a:solidFill>
                  <a:srgbClr val="838787"/>
                </a:solidFill>
                <a:latin typeface="DIN Condensed"/>
              </a:defRPr>
            </a:pPr>
            <a:endParaRPr lang="en-US"/>
          </a:p>
        </c:txPr>
        <c:crossAx val="2114642032"/>
        <c:crosses val="autoZero"/>
        <c:auto val="1"/>
        <c:lblAlgn val="ctr"/>
        <c:lblOffset val="100"/>
        <c:noMultiLvlLbl val="1"/>
      </c:catAx>
      <c:valAx>
        <c:axId val="211464203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A6AAA9">
                  <a:alpha val="50000"/>
                </a:srgbClr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600" b="0" i="0" u="none" strike="noStrike">
                <a:solidFill>
                  <a:srgbClr val="838787"/>
                </a:solidFill>
                <a:latin typeface="DIN Condensed"/>
              </a:defRPr>
            </a:pPr>
            <a:endParaRPr lang="en-US"/>
          </a:p>
        </c:txPr>
        <c:crossAx val="2114638768"/>
        <c:crosses val="autoZero"/>
        <c:crossBetween val="between"/>
        <c:majorUnit val="15.0"/>
        <c:minorUnit val="7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319890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Uvodne</a:t>
            </a:r>
            <a:r>
              <a:rPr lang="en-US" dirty="0" smtClean="0"/>
              <a:t> </a:t>
            </a:r>
            <a:r>
              <a:rPr lang="en-US" dirty="0" err="1" smtClean="0"/>
              <a:t>rijeci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2250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Uz</a:t>
            </a:r>
            <a:r>
              <a:rPr lang="en-US" dirty="0" smtClean="0"/>
              <a:t> </a:t>
            </a:r>
            <a:r>
              <a:rPr lang="en-US" dirty="0" err="1" smtClean="0"/>
              <a:t>prosječnu</a:t>
            </a:r>
            <a:r>
              <a:rPr lang="en-US" dirty="0" smtClean="0"/>
              <a:t> </a:t>
            </a:r>
            <a:r>
              <a:rPr lang="en-US" dirty="0" err="1" smtClean="0"/>
              <a:t>ocjenu</a:t>
            </a:r>
            <a:r>
              <a:rPr lang="en-US" dirty="0" smtClean="0"/>
              <a:t> od 5.628 INA </a:t>
            </a:r>
            <a:r>
              <a:rPr lang="en-US" dirty="0" err="1" smtClean="0"/>
              <a:t>nije</a:t>
            </a:r>
            <a:r>
              <a:rPr lang="en-US" dirty="0" smtClean="0"/>
              <a:t> </a:t>
            </a:r>
            <a:r>
              <a:rPr lang="en-US" dirty="0" err="1" smtClean="0"/>
              <a:t>strogo</a:t>
            </a:r>
            <a:r>
              <a:rPr lang="en-US" dirty="0" smtClean="0"/>
              <a:t> </a:t>
            </a:r>
            <a:r>
              <a:rPr lang="en-US" dirty="0" err="1" smtClean="0"/>
              <a:t>asocirana</a:t>
            </a:r>
            <a:r>
              <a:rPr lang="en-US" dirty="0" smtClean="0"/>
              <a:t> </a:t>
            </a:r>
            <a:r>
              <a:rPr lang="en-US" dirty="0" err="1" smtClean="0"/>
              <a:t>uz</a:t>
            </a:r>
            <a:r>
              <a:rPr lang="en-US" dirty="0" smtClean="0"/>
              <a:t> </a:t>
            </a:r>
            <a:r>
              <a:rPr lang="en-US" dirty="0" err="1" smtClean="0"/>
              <a:t>hrvatsku</a:t>
            </a:r>
            <a:r>
              <a:rPr lang="en-US" dirty="0" smtClean="0"/>
              <a:t> </a:t>
            </a:r>
            <a:r>
              <a:rPr lang="en-US" dirty="0" err="1" smtClean="0"/>
              <a:t>ali</a:t>
            </a:r>
            <a:r>
              <a:rPr lang="en-US" dirty="0" smtClean="0"/>
              <a:t> je </a:t>
            </a:r>
            <a:r>
              <a:rPr lang="en-US" dirty="0" err="1" smtClean="0"/>
              <a:t>prihvaćena</a:t>
            </a:r>
            <a:r>
              <a:rPr lang="en-US" dirty="0" smtClean="0"/>
              <a:t> </a:t>
            </a:r>
            <a:r>
              <a:rPr lang="en-US" dirty="0" err="1" smtClean="0"/>
              <a:t>kao</a:t>
            </a:r>
            <a:r>
              <a:rPr lang="en-US" dirty="0" smtClean="0"/>
              <a:t> </a:t>
            </a:r>
            <a:r>
              <a:rPr lang="en-US" dirty="0" err="1" smtClean="0"/>
              <a:t>Hrvatska</a:t>
            </a:r>
            <a:r>
              <a:rPr lang="en-US" dirty="0" smtClean="0"/>
              <a:t> </a:t>
            </a:r>
            <a:r>
              <a:rPr lang="en-US" dirty="0" err="1" smtClean="0"/>
              <a:t>kompanija</a:t>
            </a:r>
            <a:r>
              <a:rPr lang="en-US" dirty="0" smtClean="0"/>
              <a:t>. </a:t>
            </a:r>
            <a:r>
              <a:rPr lang="en-US" dirty="0" err="1" smtClean="0"/>
              <a:t>Ovakav</a:t>
            </a:r>
            <a:r>
              <a:rPr lang="en-US" dirty="0" smtClean="0"/>
              <a:t> </a:t>
            </a:r>
            <a:r>
              <a:rPr lang="en-US" dirty="0" err="1" smtClean="0"/>
              <a:t>stav</a:t>
            </a:r>
            <a:r>
              <a:rPr lang="en-US" dirty="0" smtClean="0"/>
              <a:t> </a:t>
            </a:r>
            <a:r>
              <a:rPr lang="en-US" dirty="0" err="1" smtClean="0"/>
              <a:t>podržava</a:t>
            </a:r>
            <a:r>
              <a:rPr lang="en-US" dirty="0" smtClean="0"/>
              <a:t> </a:t>
            </a:r>
            <a:r>
              <a:rPr lang="en-US" dirty="0" err="1" smtClean="0"/>
              <a:t>konstrukciju</a:t>
            </a:r>
            <a:r>
              <a:rPr lang="en-US" dirty="0" smtClean="0"/>
              <a:t> </a:t>
            </a:r>
            <a:r>
              <a:rPr lang="en-US" dirty="0" err="1" smtClean="0"/>
              <a:t>Tvrtke</a:t>
            </a:r>
            <a:r>
              <a:rPr lang="en-US" dirty="0" smtClean="0"/>
              <a:t> </a:t>
            </a:r>
            <a:r>
              <a:rPr lang="en-US" dirty="0" err="1" smtClean="0"/>
              <a:t>kao</a:t>
            </a:r>
            <a:r>
              <a:rPr lang="en-US" dirty="0" smtClean="0"/>
              <a:t> </a:t>
            </a:r>
            <a:r>
              <a:rPr lang="en-US" dirty="0" err="1" smtClean="0"/>
              <a:t>multinacionalne</a:t>
            </a:r>
            <a:r>
              <a:rPr lang="en-US" dirty="0" smtClean="0"/>
              <a:t>, </a:t>
            </a:r>
            <a:r>
              <a:rPr lang="en-US" dirty="0" err="1" smtClean="0"/>
              <a:t>globalne</a:t>
            </a:r>
            <a:r>
              <a:rPr lang="en-US" dirty="0" smtClean="0"/>
              <a:t> </a:t>
            </a:r>
            <a:r>
              <a:rPr lang="en-US" dirty="0" err="1" smtClean="0"/>
              <a:t>kompanije</a:t>
            </a:r>
            <a:r>
              <a:rPr lang="en-US" dirty="0" smtClean="0"/>
              <a:t>. </a:t>
            </a:r>
            <a:r>
              <a:rPr lang="en-US" dirty="0" err="1" smtClean="0"/>
              <a:t>Svi</a:t>
            </a:r>
            <a:r>
              <a:rPr lang="en-US" dirty="0" smtClean="0"/>
              <a:t> </a:t>
            </a:r>
            <a:r>
              <a:rPr lang="en-US" dirty="0" err="1" smtClean="0"/>
              <a:t>aspekti</a:t>
            </a:r>
            <a:r>
              <a:rPr lang="en-US" dirty="0" smtClean="0"/>
              <a:t> </a:t>
            </a:r>
            <a:r>
              <a:rPr lang="en-US" dirty="0" err="1" smtClean="0"/>
              <a:t>takve</a:t>
            </a:r>
            <a:r>
              <a:rPr lang="en-US" dirty="0" smtClean="0"/>
              <a:t> </a:t>
            </a:r>
            <a:r>
              <a:rPr lang="en-US" dirty="0" err="1" smtClean="0"/>
              <a:t>firme</a:t>
            </a:r>
            <a:r>
              <a:rPr lang="en-US" dirty="0" smtClean="0"/>
              <a:t> </a:t>
            </a:r>
            <a:r>
              <a:rPr lang="en-US" dirty="0" err="1" smtClean="0"/>
              <a:t>moraju</a:t>
            </a:r>
            <a:r>
              <a:rPr lang="en-US" dirty="0" smtClean="0"/>
              <a:t> </a:t>
            </a:r>
            <a:r>
              <a:rPr lang="en-US" dirty="0" err="1" smtClean="0"/>
              <a:t>odražavati</a:t>
            </a:r>
            <a:r>
              <a:rPr lang="en-US" dirty="0" smtClean="0"/>
              <a:t> </a:t>
            </a:r>
            <a:r>
              <a:rPr lang="en-US" dirty="0" err="1" smtClean="0"/>
              <a:t>regionalnu</a:t>
            </a:r>
            <a:r>
              <a:rPr lang="en-US" dirty="0" smtClean="0"/>
              <a:t> </a:t>
            </a:r>
            <a:r>
              <a:rPr lang="en-US" dirty="0" err="1" smtClean="0"/>
              <a:t>nezavisnost</a:t>
            </a:r>
            <a:r>
              <a:rPr lang="en-US" dirty="0" smtClean="0"/>
              <a:t> - pa </a:t>
            </a:r>
            <a:r>
              <a:rPr lang="en-US" dirty="0" err="1" smtClean="0"/>
              <a:t>tako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dizajn</a:t>
            </a:r>
            <a:r>
              <a:rPr lang="en-US" dirty="0" smtClean="0"/>
              <a:t> </a:t>
            </a:r>
            <a:r>
              <a:rPr lang="en-US" dirty="0" err="1" smtClean="0"/>
              <a:t>karijera</a:t>
            </a:r>
            <a:r>
              <a:rPr lang="en-US" dirty="0" smtClean="0"/>
              <a:t> </a:t>
            </a:r>
            <a:r>
              <a:rPr lang="en-US" dirty="0" err="1" smtClean="0"/>
              <a:t>loga</a:t>
            </a:r>
            <a:r>
              <a:rPr lang="en-US" dirty="0" smtClean="0"/>
              <a:t>. </a:t>
            </a:r>
            <a:r>
              <a:rPr lang="en-US" dirty="0" err="1" smtClean="0"/>
              <a:t>Sukadno</a:t>
            </a:r>
            <a:r>
              <a:rPr lang="en-US" dirty="0" smtClean="0"/>
              <a:t> </a:t>
            </a:r>
            <a:r>
              <a:rPr lang="en-US" dirty="0" err="1" smtClean="0"/>
              <a:t>anketi</a:t>
            </a:r>
            <a:r>
              <a:rPr lang="en-US" dirty="0" smtClean="0"/>
              <a:t>, u </a:t>
            </a:r>
            <a:r>
              <a:rPr lang="en-US" dirty="0" err="1" smtClean="0"/>
              <a:t>dizajnu</a:t>
            </a:r>
            <a:r>
              <a:rPr lang="en-US" dirty="0" smtClean="0"/>
              <a:t> </a:t>
            </a:r>
            <a:r>
              <a:rPr lang="en-US" dirty="0" err="1" smtClean="0"/>
              <a:t>ćemo</a:t>
            </a:r>
            <a:r>
              <a:rPr lang="en-US" dirty="0" smtClean="0"/>
              <a:t> </a:t>
            </a:r>
            <a:r>
              <a:rPr lang="en-US" dirty="0" err="1" smtClean="0"/>
              <a:t>nastojati</a:t>
            </a:r>
            <a:r>
              <a:rPr lang="en-US" dirty="0" smtClean="0"/>
              <a:t> </a:t>
            </a:r>
            <a:r>
              <a:rPr lang="en-US" dirty="0" err="1" smtClean="0"/>
              <a:t>izbjegavati</a:t>
            </a:r>
            <a:r>
              <a:rPr lang="en-US" dirty="0" smtClean="0"/>
              <a:t> </a:t>
            </a:r>
            <a:r>
              <a:rPr lang="en-US" dirty="0" err="1" smtClean="0"/>
              <a:t>regionalne</a:t>
            </a:r>
            <a:r>
              <a:rPr lang="en-US" dirty="0" smtClean="0"/>
              <a:t> </a:t>
            </a:r>
            <a:r>
              <a:rPr lang="en-US" dirty="0" err="1" smtClean="0"/>
              <a:t>karakteristike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inzistirati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suptilnim</a:t>
            </a:r>
            <a:r>
              <a:rPr lang="en-US" dirty="0" smtClean="0"/>
              <a:t>, </a:t>
            </a:r>
            <a:r>
              <a:rPr lang="en-US" dirty="0" err="1" smtClean="0"/>
              <a:t>opće</a:t>
            </a:r>
            <a:r>
              <a:rPr lang="en-US" dirty="0" smtClean="0"/>
              <a:t>- </a:t>
            </a:r>
            <a:r>
              <a:rPr lang="en-US" dirty="0" err="1" smtClean="0"/>
              <a:t>razumljivim</a:t>
            </a:r>
            <a:r>
              <a:rPr lang="en-US" dirty="0" smtClean="0"/>
              <a:t> </a:t>
            </a:r>
            <a:r>
              <a:rPr lang="en-US" dirty="0" err="1" smtClean="0"/>
              <a:t>sugestijama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163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Spomenuti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kako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analizirali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ankete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koji</a:t>
            </a:r>
            <a:r>
              <a:rPr lang="en-US" baseline="0" dirty="0" smtClean="0"/>
              <a:t> je bio </a:t>
            </a:r>
            <a:r>
              <a:rPr lang="en-US" baseline="0" dirty="0" err="1" smtClean="0"/>
              <a:t>slobodne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prema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najcesce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spominjanim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rijecima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tako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rangirali</a:t>
            </a:r>
            <a:r>
              <a:rPr lang="en-US" baseline="0" dirty="0" smtClean="0"/>
              <a:t>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13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Rezultat</a:t>
            </a:r>
            <a:r>
              <a:rPr lang="en-US" dirty="0" smtClean="0"/>
              <a:t> je bio da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ovo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upravo</a:t>
            </a:r>
            <a:r>
              <a:rPr lang="en-US" baseline="0" dirty="0" smtClean="0"/>
              <a:t> 3 </a:t>
            </a:r>
            <a:r>
              <a:rPr lang="en-US" baseline="0" dirty="0" err="1" smtClean="0"/>
              <a:t>najcesce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rijeci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6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Kako</a:t>
            </a:r>
            <a:r>
              <a:rPr lang="en-US" dirty="0" smtClean="0"/>
              <a:t> </a:t>
            </a:r>
            <a:r>
              <a:rPr lang="en-US" dirty="0" err="1" smtClean="0"/>
              <a:t>ispuniti</a:t>
            </a:r>
            <a:r>
              <a:rPr lang="en-US" dirty="0" smtClean="0"/>
              <a:t> </a:t>
            </a:r>
            <a:r>
              <a:rPr lang="en-US" dirty="0" err="1" smtClean="0"/>
              <a:t>uvijet</a:t>
            </a:r>
            <a:r>
              <a:rPr lang="en-US" dirty="0" smtClean="0"/>
              <a:t> </a:t>
            </a:r>
            <a:r>
              <a:rPr lang="en-US" dirty="0" err="1" smtClean="0"/>
              <a:t>regionalne</a:t>
            </a:r>
            <a:r>
              <a:rPr lang="en-US" dirty="0" smtClean="0"/>
              <a:t> </a:t>
            </a:r>
            <a:r>
              <a:rPr lang="en-US" dirty="0" err="1" smtClean="0"/>
              <a:t>nezavisnosti</a:t>
            </a:r>
            <a:r>
              <a:rPr lang="en-US" baseline="0" dirty="0" smtClean="0"/>
              <a:t> a da </a:t>
            </a:r>
            <a:r>
              <a:rPr lang="en-US" baseline="0" dirty="0" err="1" smtClean="0"/>
              <a:t>pritom</a:t>
            </a:r>
            <a:r>
              <a:rPr lang="en-US" baseline="0" dirty="0" smtClean="0"/>
              <a:t> se ne </a:t>
            </a:r>
            <a:r>
              <a:rPr lang="en-US" baseline="0" dirty="0" err="1" smtClean="0"/>
              <a:t>oslanjamo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subjektivna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misljenja</a:t>
            </a:r>
            <a:r>
              <a:rPr lang="en-US" baseline="0" dirty="0" smtClean="0"/>
              <a:t>?  </a:t>
            </a:r>
            <a:r>
              <a:rPr lang="en-US" baseline="0" dirty="0" err="1" smtClean="0"/>
              <a:t>Kako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postignuti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dizajn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prepoznat</a:t>
            </a:r>
            <a:r>
              <a:rPr lang="en-US" baseline="0" dirty="0" smtClean="0"/>
              <a:t> van REGIONA :D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7534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 smtClean="0"/>
              <a:t>…paaa</a:t>
            </a:r>
            <a:r>
              <a:rPr lang="is-IS" baseline="0" dirty="0" smtClean="0"/>
              <a:t> uporabom svih vecih svjetskih search engina i analizom relutata dobivenih pretrazivanjem nasih kljucnih pojmova!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58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Pojavljuju</a:t>
            </a:r>
            <a:r>
              <a:rPr lang="en-US" baseline="0" dirty="0" smtClean="0"/>
              <a:t> se 4 </a:t>
            </a:r>
            <a:r>
              <a:rPr lang="en-US" baseline="0" dirty="0" err="1" smtClean="0"/>
              <a:t>karakteristicna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oblika</a:t>
            </a:r>
            <a:r>
              <a:rPr lang="en-US" baseline="0" dirty="0" smtClean="0"/>
              <a:t>: 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crvenim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fontom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ispisana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rijec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̌ ‘job’ ,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grupa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ljudi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raznovrsnih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zanimanja</a:t>
            </a:r>
            <a:endParaRPr lang="en-US" sz="2200" b="0" dirty="0" smtClean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silueta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jedne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ili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vise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osoba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u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stavu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uspinjući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graf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(s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lijeva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na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desno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</a:t>
            </a: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Ali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ovaj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je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daleko</a:t>
            </a: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dirty="0" err="1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najcesci</a:t>
            </a:r>
            <a:r>
              <a:rPr lang="en-US" sz="2200" b="0" baseline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lang="en-US" dirty="0" smtClean="0">
              <a:effectLst/>
            </a:endParaRPr>
          </a:p>
          <a:p>
            <a:pPr marL="0" marR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dirty="0" smtClean="0"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8451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Ta-</a:t>
            </a:r>
            <a:r>
              <a:rPr lang="en-US" dirty="0" err="1" smtClean="0"/>
              <a:t>na</a:t>
            </a:r>
            <a:r>
              <a:rPr lang="en-US" dirty="0" smtClean="0"/>
              <a:t>! </a:t>
            </a:r>
            <a:r>
              <a:rPr lang="en-US" dirty="0" err="1" smtClean="0"/>
              <a:t>nas</a:t>
            </a:r>
            <a:r>
              <a:rPr lang="en-US" dirty="0" smtClean="0"/>
              <a:t> </a:t>
            </a:r>
            <a:r>
              <a:rPr lang="en-US" dirty="0" err="1" smtClean="0"/>
              <a:t>predivan</a:t>
            </a:r>
            <a:r>
              <a:rPr lang="en-US" dirty="0" smtClean="0"/>
              <a:t> logo..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onda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kako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mi </a:t>
            </a:r>
            <a:r>
              <a:rPr lang="en-US" baseline="0" dirty="0" err="1" smtClean="0"/>
              <a:t>sve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uvijete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ispunili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itd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itd</a:t>
            </a:r>
            <a:r>
              <a:rPr lang="en-US" baseline="0" dirty="0" smtClean="0"/>
              <a:t> --- </a:t>
            </a:r>
            <a:r>
              <a:rPr lang="en-US" baseline="0" dirty="0" err="1" smtClean="0"/>
              <a:t>prakticki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zasto</a:t>
            </a:r>
            <a:r>
              <a:rPr lang="en-US" baseline="0" dirty="0" smtClean="0"/>
              <a:t> je </a:t>
            </a:r>
            <a:r>
              <a:rPr lang="en-US" baseline="0" dirty="0" err="1" smtClean="0"/>
              <a:t>najbolji</a:t>
            </a:r>
            <a:r>
              <a:rPr lang="en-US" baseline="0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86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Predstaviti</a:t>
            </a:r>
            <a:r>
              <a:rPr lang="en-US" dirty="0" smtClean="0"/>
              <a:t> problem </a:t>
            </a:r>
            <a:r>
              <a:rPr lang="en-US" dirty="0" err="1" smtClean="0"/>
              <a:t>pred</a:t>
            </a:r>
            <a:r>
              <a:rPr lang="en-US" dirty="0" smtClean="0"/>
              <a:t> </a:t>
            </a:r>
            <a:r>
              <a:rPr lang="en-US" dirty="0" err="1" smtClean="0"/>
              <a:t>kojim</a:t>
            </a:r>
            <a:r>
              <a:rPr lang="en-US" dirty="0" smtClean="0"/>
              <a:t> </a:t>
            </a:r>
            <a:r>
              <a:rPr lang="en-US" dirty="0" err="1" smtClean="0"/>
              <a:t>smo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suocili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koje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kriterije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morali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ispunitit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kako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u </a:t>
            </a:r>
            <a:r>
              <a:rPr lang="en-US" baseline="0" dirty="0" err="1" smtClean="0"/>
              <a:t>pocetku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zamislili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66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Objasnit</a:t>
            </a:r>
            <a:r>
              <a:rPr lang="en-US" baseline="0" dirty="0" smtClean="0"/>
              <a:t> da je </a:t>
            </a:r>
            <a:r>
              <a:rPr lang="en-US" baseline="0" dirty="0" err="1" smtClean="0"/>
              <a:t>naglasak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stavaljen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drustvene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mreze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originalno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potpuno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posvetili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njima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083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Objasniti</a:t>
            </a:r>
            <a:r>
              <a:rPr lang="en-US" dirty="0" smtClean="0"/>
              <a:t> </a:t>
            </a:r>
            <a:r>
              <a:rPr lang="en-US" dirty="0" err="1" smtClean="0"/>
              <a:t>kako</a:t>
            </a:r>
            <a:r>
              <a:rPr lang="en-US" dirty="0" smtClean="0"/>
              <a:t> </a:t>
            </a:r>
            <a:r>
              <a:rPr lang="en-US" dirty="0" err="1" smtClean="0"/>
              <a:t>smo</a:t>
            </a:r>
            <a:r>
              <a:rPr lang="en-US" dirty="0" smtClean="0"/>
              <a:t> </a:t>
            </a:r>
            <a:r>
              <a:rPr lang="en-US" dirty="0" err="1" smtClean="0"/>
              <a:t>idejno</a:t>
            </a:r>
            <a:r>
              <a:rPr lang="en-US" dirty="0" smtClean="0"/>
              <a:t> mi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imali</a:t>
            </a:r>
            <a:r>
              <a:rPr lang="en-US" baseline="0" dirty="0" smtClean="0"/>
              <a:t> FANTASTICNU </a:t>
            </a:r>
            <a:r>
              <a:rPr lang="en-US" baseline="0" dirty="0" err="1" smtClean="0"/>
              <a:t>ideju</a:t>
            </a:r>
            <a:r>
              <a:rPr lang="en-US" baseline="0" dirty="0" smtClean="0"/>
              <a:t> da se </a:t>
            </a:r>
            <a:r>
              <a:rPr lang="en-US" baseline="0" dirty="0" err="1" smtClean="0"/>
              <a:t>spojimo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javne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stranice</a:t>
            </a:r>
            <a:r>
              <a:rPr lang="en-US" baseline="0" dirty="0" smtClean="0"/>
              <a:t> INA </a:t>
            </a:r>
            <a:r>
              <a:rPr lang="en-US" baseline="0" dirty="0" err="1" smtClean="0"/>
              <a:t>facebooka</a:t>
            </a:r>
            <a:r>
              <a:rPr lang="en-US" baseline="0" dirty="0" smtClean="0"/>
              <a:t> I LINKEDIN </a:t>
            </a:r>
            <a:r>
              <a:rPr lang="en-US" baseline="0" dirty="0" err="1" smtClean="0"/>
              <a:t>profila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izvucemo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podatke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svim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ljudima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komentiraju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upotrijebiti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relacijske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istima</a:t>
            </a:r>
            <a:r>
              <a:rPr lang="en-US" baseline="0" dirty="0" smtClean="0"/>
              <a:t> --- </a:t>
            </a:r>
            <a:r>
              <a:rPr lang="en-US" baseline="0" dirty="0" err="1" smtClean="0"/>
              <a:t>ali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zbog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nedavnog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postrozavanja</a:t>
            </a:r>
            <a:r>
              <a:rPr lang="en-US" baseline="0" dirty="0" smtClean="0"/>
              <a:t> API-a </a:t>
            </a:r>
            <a:r>
              <a:rPr lang="en-US" baseline="0" dirty="0" err="1" smtClean="0"/>
              <a:t>facebooka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naplacivanja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usluge</a:t>
            </a:r>
            <a:r>
              <a:rPr lang="en-US" baseline="0" dirty="0" smtClean="0"/>
              <a:t> od LINKEDIN-a </a:t>
            </a:r>
            <a:r>
              <a:rPr lang="en-US" baseline="0" dirty="0" err="1" smtClean="0"/>
              <a:t>nismo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mogli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jednostavno</a:t>
            </a:r>
            <a:r>
              <a:rPr lang="en-US" baseline="0" dirty="0" smtClean="0"/>
              <a:t> to </a:t>
            </a:r>
            <a:r>
              <a:rPr lang="en-US" baseline="0" dirty="0" err="1" smtClean="0"/>
              <a:t>sprovest</a:t>
            </a:r>
            <a:r>
              <a:rPr lang="en-US" baseline="0" dirty="0" smtClean="0"/>
              <a:t> #bummer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410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Uz</a:t>
            </a:r>
            <a:r>
              <a:rPr lang="en-US" dirty="0" smtClean="0"/>
              <a:t> </a:t>
            </a:r>
            <a:r>
              <a:rPr lang="en-US" dirty="0" err="1" smtClean="0"/>
              <a:t>drustvene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mreze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proveli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anketu</a:t>
            </a:r>
            <a:r>
              <a:rPr lang="en-US" baseline="0" dirty="0" smtClean="0"/>
              <a:t> od 215 </a:t>
            </a:r>
            <a:r>
              <a:rPr lang="en-US" baseline="0" dirty="0" err="1" smtClean="0"/>
              <a:t>ispitanika</a:t>
            </a:r>
            <a:r>
              <a:rPr lang="en-US" baseline="0" dirty="0" smtClean="0"/>
              <a:t> u </a:t>
            </a:r>
            <a:r>
              <a:rPr lang="en-US" baseline="0" dirty="0" err="1" smtClean="0"/>
              <a:t>kojoj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varirali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pitanje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slobodne</a:t>
            </a:r>
            <a:r>
              <a:rPr lang="en-US" baseline="0" dirty="0" smtClean="0"/>
              <a:t> I </a:t>
            </a:r>
            <a:r>
              <a:rPr lang="en-US" baseline="0" dirty="0" err="1" smtClean="0"/>
              <a:t>navodene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forme</a:t>
            </a:r>
            <a:r>
              <a:rPr lang="en-US" baseline="0" dirty="0" smtClean="0"/>
              <a:t> =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99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Uz</a:t>
            </a:r>
            <a:r>
              <a:rPr lang="en-US" dirty="0" smtClean="0"/>
              <a:t> </a:t>
            </a:r>
            <a:r>
              <a:rPr lang="en-US" dirty="0" err="1" smtClean="0"/>
              <a:t>tu</a:t>
            </a:r>
            <a:r>
              <a:rPr lang="en-US" dirty="0" smtClean="0"/>
              <a:t> </a:t>
            </a:r>
            <a:r>
              <a:rPr lang="en-US" dirty="0" err="1" smtClean="0"/>
              <a:t>kolikoinu</a:t>
            </a:r>
            <a:r>
              <a:rPr lang="en-US" dirty="0" smtClean="0"/>
              <a:t> </a:t>
            </a:r>
            <a:r>
              <a:rPr lang="en-US" dirty="0" err="1" smtClean="0"/>
              <a:t>podataka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razlicithih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izvora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potreban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nam</a:t>
            </a:r>
            <a:r>
              <a:rPr lang="en-US" baseline="0" dirty="0" smtClean="0"/>
              <a:t> je bio </a:t>
            </a:r>
            <a:r>
              <a:rPr lang="en-US" baseline="0" dirty="0" err="1" smtClean="0"/>
              <a:t>najbolji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moguci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koji</a:t>
            </a:r>
            <a:r>
              <a:rPr lang="en-US" baseline="0" dirty="0" smtClean="0"/>
              <a:t> bi bio u </a:t>
            </a:r>
            <a:r>
              <a:rPr lang="en-US" baseline="0" dirty="0" err="1" smtClean="0"/>
              <a:t>mogucnosti</a:t>
            </a:r>
            <a:r>
              <a:rPr lang="en-US" baseline="0" dirty="0" smtClean="0"/>
              <a:t> to </a:t>
            </a:r>
            <a:r>
              <a:rPr lang="en-US" baseline="0" dirty="0" err="1" smtClean="0"/>
              <a:t>analizirati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187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..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tu</a:t>
            </a:r>
            <a:r>
              <a:rPr lang="en-US" dirty="0" smtClean="0"/>
              <a:t> </a:t>
            </a:r>
            <a:r>
              <a:rPr lang="en-US" dirty="0" err="1" smtClean="0"/>
              <a:t>svrhu</a:t>
            </a:r>
            <a:r>
              <a:rPr lang="en-US" dirty="0" smtClean="0"/>
              <a:t> </a:t>
            </a:r>
            <a:r>
              <a:rPr lang="en-US" dirty="0" err="1" smtClean="0"/>
              <a:t>nam</a:t>
            </a:r>
            <a:r>
              <a:rPr lang="en-US" dirty="0" smtClean="0"/>
              <a:t> je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posluzio</a:t>
            </a:r>
            <a:r>
              <a:rPr lang="en-US" baseline="0" dirty="0" smtClean="0"/>
              <a:t> R, a </a:t>
            </a:r>
            <a:r>
              <a:rPr lang="en-US" dirty="0" smtClean="0"/>
              <a:t>R je super,</a:t>
            </a:r>
            <a:r>
              <a:rPr lang="en-US" baseline="0" dirty="0" smtClean="0"/>
              <a:t> R je </a:t>
            </a:r>
            <a:r>
              <a:rPr lang="en-US" baseline="0" dirty="0" err="1" smtClean="0"/>
              <a:t>zakon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tralalalla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29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Ali </a:t>
            </a:r>
            <a:r>
              <a:rPr lang="en-US" dirty="0" err="1" smtClean="0"/>
              <a:t>zato</a:t>
            </a:r>
            <a:r>
              <a:rPr lang="en-US" baseline="0" dirty="0" smtClean="0"/>
              <a:t> je </a:t>
            </a:r>
            <a:r>
              <a:rPr lang="en-US" baseline="0" dirty="0" err="1" smtClean="0"/>
              <a:t>nasa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anketa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bila</a:t>
            </a:r>
            <a:r>
              <a:rPr lang="en-US" baseline="0" dirty="0" smtClean="0"/>
              <a:t> super </a:t>
            </a:r>
            <a:r>
              <a:rPr lang="en-US" baseline="0" dirty="0" err="1" smtClean="0"/>
              <a:t>zakon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269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Zakljucak</a:t>
            </a:r>
            <a:r>
              <a:rPr lang="en-US" dirty="0" smtClean="0"/>
              <a:t>: INA </a:t>
            </a:r>
            <a:r>
              <a:rPr lang="en-US" dirty="0" err="1" smtClean="0"/>
              <a:t>ima</a:t>
            </a:r>
            <a:r>
              <a:rPr lang="en-US" dirty="0" smtClean="0"/>
              <a:t> </a:t>
            </a:r>
            <a:r>
              <a:rPr lang="en-US" dirty="0" err="1" smtClean="0"/>
              <a:t>strogu</a:t>
            </a:r>
            <a:r>
              <a:rPr lang="en-US" dirty="0" smtClean="0"/>
              <a:t> </a:t>
            </a:r>
            <a:r>
              <a:rPr lang="en-US" dirty="0" err="1" smtClean="0"/>
              <a:t>percepciju</a:t>
            </a:r>
            <a:r>
              <a:rPr lang="en-US" dirty="0" smtClean="0"/>
              <a:t> </a:t>
            </a:r>
            <a:r>
              <a:rPr lang="en-US" dirty="0" err="1" smtClean="0"/>
              <a:t>kao</a:t>
            </a:r>
            <a:r>
              <a:rPr lang="en-US" dirty="0" smtClean="0"/>
              <a:t> </a:t>
            </a:r>
            <a:r>
              <a:rPr lang="en-US" dirty="0" err="1" smtClean="0"/>
              <a:t>iznimno</a:t>
            </a:r>
            <a:r>
              <a:rPr lang="en-US" dirty="0" smtClean="0"/>
              <a:t> </a:t>
            </a:r>
            <a:r>
              <a:rPr lang="en-US" dirty="0" err="1" smtClean="0"/>
              <a:t>tehnički-tehnološko</a:t>
            </a:r>
            <a:r>
              <a:rPr lang="en-US" dirty="0" smtClean="0"/>
              <a:t> </a:t>
            </a:r>
            <a:r>
              <a:rPr lang="en-US" dirty="0" err="1" smtClean="0"/>
              <a:t>orijentirane</a:t>
            </a:r>
            <a:r>
              <a:rPr lang="en-US" dirty="0" smtClean="0"/>
              <a:t> </a:t>
            </a:r>
            <a:r>
              <a:rPr lang="en-US" dirty="0" err="1" smtClean="0"/>
              <a:t>kompanije</a:t>
            </a:r>
            <a:r>
              <a:rPr lang="en-US" dirty="0" smtClean="0"/>
              <a:t>. </a:t>
            </a:r>
            <a:r>
              <a:rPr lang="en-US" dirty="0" err="1" smtClean="0"/>
              <a:t>Dizan</a:t>
            </a:r>
            <a:r>
              <a:rPr lang="en-US" dirty="0" smtClean="0"/>
              <a:t> se </a:t>
            </a:r>
            <a:r>
              <a:rPr lang="en-US" dirty="0" err="1" smtClean="0"/>
              <a:t>sukladno</a:t>
            </a:r>
            <a:r>
              <a:rPr lang="en-US" dirty="0" smtClean="0"/>
              <a:t> </a:t>
            </a:r>
            <a:r>
              <a:rPr lang="en-US" dirty="0" err="1" smtClean="0"/>
              <a:t>treba</a:t>
            </a:r>
            <a:r>
              <a:rPr lang="en-US" dirty="0" smtClean="0"/>
              <a:t> </a:t>
            </a:r>
            <a:r>
              <a:rPr lang="en-US" dirty="0" err="1" smtClean="0"/>
              <a:t>voditi</a:t>
            </a:r>
            <a:r>
              <a:rPr lang="en-US" dirty="0" smtClean="0"/>
              <a:t> </a:t>
            </a:r>
            <a:r>
              <a:rPr lang="en-US" dirty="0" err="1" smtClean="0"/>
              <a:t>analitičnosti</a:t>
            </a:r>
            <a:r>
              <a:rPr lang="en-US" dirty="0" smtClean="0"/>
              <a:t>, </a:t>
            </a:r>
            <a:r>
              <a:rPr lang="en-US" dirty="0" err="1" smtClean="0"/>
              <a:t>konciznosti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svrsishodnoj</a:t>
            </a:r>
            <a:r>
              <a:rPr lang="en-US" dirty="0" smtClean="0"/>
              <a:t> </a:t>
            </a:r>
            <a:r>
              <a:rPr lang="en-US" dirty="0" err="1" smtClean="0"/>
              <a:t>implementaciji</a:t>
            </a:r>
            <a:r>
              <a:rPr lang="en-US" dirty="0" smtClean="0"/>
              <a:t> </a:t>
            </a:r>
            <a:r>
              <a:rPr lang="en-US" dirty="0" err="1" smtClean="0"/>
              <a:t>grafičkih</a:t>
            </a:r>
            <a:r>
              <a:rPr lang="en-US" dirty="0" smtClean="0"/>
              <a:t> </a:t>
            </a:r>
            <a:r>
              <a:rPr lang="en-US" dirty="0" err="1" smtClean="0"/>
              <a:t>detalja</a:t>
            </a:r>
            <a:r>
              <a:rPr lang="en-US" dirty="0" smtClean="0"/>
              <a:t>, bez </a:t>
            </a:r>
            <a:r>
              <a:rPr lang="en-US" dirty="0" err="1" smtClean="0"/>
              <a:t>nepotrebnih</a:t>
            </a:r>
            <a:r>
              <a:rPr lang="en-US" dirty="0" smtClean="0"/>
              <a:t> </a:t>
            </a:r>
            <a:r>
              <a:rPr lang="en-US" dirty="0" err="1" smtClean="0"/>
              <a:t>vizualnih</a:t>
            </a:r>
            <a:r>
              <a:rPr lang="en-US" dirty="0" smtClean="0"/>
              <a:t> </a:t>
            </a:r>
            <a:r>
              <a:rPr lang="en-US" dirty="0" err="1" smtClean="0"/>
              <a:t>elemenata</a:t>
            </a:r>
            <a:r>
              <a:rPr lang="en-US" dirty="0" smtClean="0"/>
              <a:t> </a:t>
            </a:r>
            <a:r>
              <a:rPr lang="en-US" dirty="0" err="1" smtClean="0"/>
              <a:t>koji</a:t>
            </a:r>
            <a:r>
              <a:rPr lang="en-US" dirty="0" smtClean="0"/>
              <a:t> </a:t>
            </a:r>
            <a:r>
              <a:rPr lang="en-US" dirty="0" err="1" smtClean="0"/>
              <a:t>asociraju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znanost</a:t>
            </a:r>
            <a:r>
              <a:rPr lang="en-US" dirty="0" smtClean="0"/>
              <a:t>, </a:t>
            </a:r>
            <a:r>
              <a:rPr lang="en-US" dirty="0" err="1" smtClean="0"/>
              <a:t>ekologiju</a:t>
            </a:r>
            <a:r>
              <a:rPr lang="en-US" dirty="0" smtClean="0"/>
              <a:t> </a:t>
            </a:r>
            <a:r>
              <a:rPr lang="en-US" dirty="0" err="1" smtClean="0"/>
              <a:t>ili</a:t>
            </a:r>
            <a:r>
              <a:rPr lang="en-US" dirty="0" smtClean="0"/>
              <a:t> </a:t>
            </a:r>
            <a:r>
              <a:rPr lang="en-US" dirty="0" err="1" smtClean="0"/>
              <a:t>kreativnost</a:t>
            </a:r>
            <a:r>
              <a:rPr lang="en-US" dirty="0" smtClean="0"/>
              <a:t> </a:t>
            </a:r>
            <a:r>
              <a:rPr lang="en-US" dirty="0" err="1" smtClean="0"/>
              <a:t>ali</a:t>
            </a:r>
            <a:r>
              <a:rPr lang="en-US" dirty="0" smtClean="0"/>
              <a:t> </a:t>
            </a:r>
            <a:r>
              <a:rPr lang="en-US" dirty="0" err="1" smtClean="0"/>
              <a:t>opcionalno</a:t>
            </a:r>
            <a:r>
              <a:rPr lang="en-US" dirty="0" smtClean="0"/>
              <a:t> </a:t>
            </a:r>
            <a:r>
              <a:rPr lang="en-US" dirty="0" err="1" smtClean="0"/>
              <a:t>ukazuju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industriju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energetiku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144C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5" name="Shape 1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hape 10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Alt">
    <p:bg>
      <p:bgPr>
        <a:solidFill>
          <a:srgbClr val="0044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6" name="Shape 136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A6AAA9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Shape 1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Alt">
    <p:bg>
      <p:bgPr>
        <a:solidFill>
          <a:srgbClr val="0044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3" name="Shape 93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Shape 94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06400" y="467932"/>
            <a:ext cx="1219200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#rebranddd</a:t>
            </a:r>
          </a:p>
        </p:txBody>
      </p:sp>
      <p:sp>
        <p:nvSpPr>
          <p:cNvPr id="170" name="Shape 17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Filip Šaina &amp; Bartol freškura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xfrm>
            <a:off x="406400" y="467932"/>
            <a:ext cx="12192000" cy="1648491"/>
          </a:xfrm>
          <a:prstGeom prst="rect">
            <a:avLst/>
          </a:prstGeom>
        </p:spPr>
        <p:txBody>
          <a:bodyPr/>
          <a:lstStyle/>
          <a:p>
            <a:r>
              <a:rPr dirty="0"/>
              <a:t>koliko vežete pojam ina uz hrvatsku i hrvatski nacionalni identitet ?</a:t>
            </a:r>
          </a:p>
        </p:txBody>
      </p:sp>
      <p:graphicFrame>
        <p:nvGraphicFramePr>
          <p:cNvPr id="199" name="Chart 199"/>
          <p:cNvGraphicFramePr/>
          <p:nvPr/>
        </p:nvGraphicFramePr>
        <p:xfrm>
          <a:off x="576478" y="2125683"/>
          <a:ext cx="12021922" cy="7353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4434" y="-1815213"/>
            <a:ext cx="15978753" cy="12452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32748" y="6026013"/>
            <a:ext cx="11121634" cy="32665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rPr sz="13800" dirty="0">
                <a:latin typeface="Helvetica" charset="0"/>
                <a:ea typeface="Helvetica" charset="0"/>
                <a:cs typeface="Helvetica" charset="0"/>
              </a:rPr>
              <a:t>Posao</a:t>
            </a:r>
          </a:p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rPr sz="13800" dirty="0">
                <a:latin typeface="Helvetica" charset="0"/>
                <a:ea typeface="Helvetica" charset="0"/>
                <a:cs typeface="Helvetica" charset="0"/>
              </a:rPr>
              <a:t>Uspjeh</a:t>
            </a:r>
          </a:p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rPr sz="13800" dirty="0">
                <a:latin typeface="Helvetica" charset="0"/>
                <a:ea typeface="Helvetica" charset="0"/>
                <a:cs typeface="Helvetica" charset="0"/>
              </a:rPr>
              <a:t>Napredovanje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8953" y="720293"/>
            <a:ext cx="8326894" cy="8313014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hape 204"/>
          <p:cNvSpPr/>
          <p:nvPr/>
        </p:nvSpPr>
        <p:spPr>
          <a:xfrm>
            <a:off x="2688044" y="8201621"/>
            <a:ext cx="2070281" cy="1270001"/>
          </a:xfrm>
          <a:prstGeom prst="rect">
            <a:avLst/>
          </a:prstGeom>
          <a:solidFill>
            <a:srgbClr val="00447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48024" y="2353061"/>
            <a:ext cx="3624992" cy="125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45423" y="1354863"/>
            <a:ext cx="3251201" cy="325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83423" y="5916085"/>
            <a:ext cx="4775201" cy="182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04769" y="5262035"/>
            <a:ext cx="3111501" cy="3136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2734985" y="6317142"/>
            <a:ext cx="1270001" cy="1057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4659657" y="5646021"/>
            <a:ext cx="1270001" cy="172819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6584328" y="4348720"/>
            <a:ext cx="1270001" cy="302549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8509000" y="2379382"/>
            <a:ext cx="1270000" cy="49948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4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1155700" y="977899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2800"/>
              </a:lnSpc>
              <a:spcBef>
                <a:spcPts val="0"/>
              </a:spcBef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55110" y="3403385"/>
            <a:ext cx="24611312" cy="2620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 dir="u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5334000" y="1790699"/>
            <a:ext cx="2336800" cy="617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0">
                <a:solidFill>
                  <a:srgbClr val="FFFFFF"/>
                </a:solidFill>
              </a:defRPr>
            </a:lvl1pPr>
          </a:lstStyle>
          <a:p>
            <a: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" y="-167679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128253" y="5187781"/>
            <a:ext cx="13261306" cy="4601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840093" y="1168"/>
            <a:ext cx="16279592" cy="9776664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hape 189"/>
          <p:cNvSpPr/>
          <p:nvPr/>
        </p:nvSpPr>
        <p:spPr>
          <a:xfrm>
            <a:off x="7011430" y="478658"/>
            <a:ext cx="6279044" cy="2567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9400" cap="all">
                <a:solidFill>
                  <a:srgbClr val="004479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#oh-oh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5085079" y="3784599"/>
            <a:ext cx="2834641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0">
                <a:solidFill>
                  <a:srgbClr val="FFFFFF"/>
                </a:solidFill>
              </a:defRPr>
            </a:lvl1pPr>
          </a:lstStyle>
          <a:p>
            <a:r>
              <a:t>215</a:t>
            </a:r>
          </a:p>
        </p:txBody>
      </p:sp>
      <p:sp>
        <p:nvSpPr>
          <p:cNvPr id="178" name="Shape 178"/>
          <p:cNvSpPr/>
          <p:nvPr/>
        </p:nvSpPr>
        <p:spPr>
          <a:xfrm>
            <a:off x="5057976" y="9240890"/>
            <a:ext cx="283779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1470" indent="-261470">
              <a:buClr>
                <a:schemeClr val="accent1"/>
              </a:buClr>
              <a:buSzPct val="104999"/>
              <a:buFont typeface="Avenir Next"/>
              <a:buChar char="*"/>
              <a:defRPr i="1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sedmodnevna anketa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0" y="-93013"/>
            <a:ext cx="13004801" cy="13675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rPr lang="en-US" dirty="0"/>
              <a:t>rada.10fabf83ebda5d022f7476da16a65936,žensko,od 21 do 23,1,5,7,1,1,Rafinerije </a:t>
            </a:r>
            <a:r>
              <a:rPr lang="en-US" dirty="0" err="1"/>
              <a:t>i</a:t>
            </a:r>
            <a:r>
              <a:rPr lang="en-US" dirty="0"/>
              <a:t> marketing,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Izrazita</a:t>
            </a:r>
            <a:r>
              <a:rPr lang="en-US" dirty="0"/>
              <a:t> </a:t>
            </a:r>
            <a:r>
              <a:rPr lang="en-US" dirty="0" err="1"/>
              <a:t>stručnost</a:t>
            </a:r>
            <a:r>
              <a:rPr lang="en-US" dirty="0"/>
              <a:t> u </a:t>
            </a:r>
            <a:r>
              <a:rPr lang="en-US" dirty="0" err="1"/>
              <a:t>području</a:t>
            </a:r>
            <a:r>
              <a:rPr lang="en-US" dirty="0"/>
              <a:t> </a:t>
            </a:r>
            <a:r>
              <a:rPr lang="en-US" dirty="0" err="1"/>
              <a:t>profesionalnog</a:t>
            </a:r>
            <a:r>
              <a:rPr lang="en-US" dirty="0"/>
              <a:t> </a:t>
            </a:r>
            <a:r>
              <a:rPr lang="en-US" dirty="0" err="1"/>
              <a:t>djelovanja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unutarnje</a:t>
            </a:r>
            <a:r>
              <a:rPr lang="en-US" dirty="0"/>
              <a:t> </a:t>
            </a:r>
            <a:r>
              <a:rPr lang="en-US" dirty="0" err="1"/>
              <a:t>zadovoljstvo</a:t>
            </a:r>
            <a:r>
              <a:rPr lang="en-US" dirty="0"/>
              <a:t> </a:t>
            </a:r>
            <a:r>
              <a:rPr lang="en-US" dirty="0" err="1"/>
              <a:t>istim</a:t>
            </a:r>
            <a:r>
              <a:rPr lang="en-US" dirty="0"/>
              <a:t>. 992aa5219f8eb57d2d5c8d24d47a59fa,žensko,od 18 do 20,1,9,9,1,1,Logistička </a:t>
            </a:r>
            <a:r>
              <a:rPr lang="en-US" dirty="0" err="1"/>
              <a:t>potpora</a:t>
            </a:r>
            <a:r>
              <a:rPr lang="en-US" dirty="0"/>
              <a:t>,,,,,</a:t>
            </a:r>
            <a:r>
              <a:rPr lang="en-US" dirty="0" err="1"/>
              <a:t>Energetika,Hrvatska,Svo</a:t>
            </a:r>
            <a:r>
              <a:rPr lang="en-US" dirty="0"/>
              <a:t> </a:t>
            </a:r>
            <a:r>
              <a:rPr lang="en-US" dirty="0" err="1"/>
              <a:t>nase</a:t>
            </a:r>
            <a:r>
              <a:rPr lang="en-US" dirty="0"/>
              <a:t> </a:t>
            </a:r>
            <a:r>
              <a:rPr lang="en-US" dirty="0" err="1"/>
              <a:t>iskustvo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steknemo</a:t>
            </a:r>
            <a:r>
              <a:rPr lang="en-US" dirty="0"/>
              <a:t> </a:t>
            </a:r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jednog</a:t>
            </a:r>
            <a:r>
              <a:rPr lang="en-US" dirty="0"/>
              <a:t> zanimanj956a63a66bd9eb983124895bff755b3d,muško,od 21 do 23,1,6,7,1,1,Financije,Industrija,,,,Energetika,,Način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koji</a:t>
            </a:r>
            <a:r>
              <a:rPr lang="en-US" dirty="0"/>
              <a:t> </a:t>
            </a:r>
            <a:r>
              <a:rPr lang="en-US" dirty="0" err="1"/>
              <a:t>odlučimo</a:t>
            </a:r>
            <a:r>
              <a:rPr lang="en-US" dirty="0"/>
              <a:t> </a:t>
            </a:r>
            <a:r>
              <a:rPr lang="en-US" dirty="0" err="1"/>
              <a:t>postići</a:t>
            </a:r>
            <a:r>
              <a:rPr lang="en-US" dirty="0"/>
              <a:t> </a:t>
            </a:r>
            <a:r>
              <a:rPr lang="en-US" dirty="0" err="1"/>
              <a:t>svoje</a:t>
            </a:r>
            <a:r>
              <a:rPr lang="en-US" dirty="0"/>
              <a:t> </a:t>
            </a:r>
            <a:r>
              <a:rPr lang="en-US" dirty="0" err="1"/>
              <a:t>ciljeve</a:t>
            </a:r>
            <a:r>
              <a:rPr lang="en-US" dirty="0"/>
              <a:t> u </a:t>
            </a:r>
            <a:r>
              <a:rPr lang="en-US" dirty="0" err="1"/>
              <a:t>životu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doći</a:t>
            </a:r>
            <a:r>
              <a:rPr lang="en-US" dirty="0"/>
              <a:t> do </a:t>
            </a:r>
            <a:r>
              <a:rPr lang="en-US" dirty="0" err="1"/>
              <a:t>stvari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ispunjavati</a:t>
            </a:r>
            <a:r>
              <a:rPr lang="en-US" dirty="0"/>
              <a:t> život.c8886dee9d66ee59997ef1f2279717e0,muško,od 21 do 23,1,5,7,1,0,Istraživanje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ilina,Industrija,,,,,,posao9a2deb9337683856dae3b72f883a72e9,muško,od 21 do 23,1,5,7,1,0,Rafinerije </a:t>
            </a:r>
            <a:r>
              <a:rPr lang="en-US" dirty="0" err="1"/>
              <a:t>i</a:t>
            </a:r>
            <a:r>
              <a:rPr lang="en-US" dirty="0"/>
              <a:t> marketing,,,,,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Posao</a:t>
            </a:r>
            <a:r>
              <a:rPr lang="en-US" dirty="0"/>
              <a:t> 1e698805a61f7b12cdd6141639ba6c41,muško,od 18 do 20,1,5,7,1,0,Istraživanje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,,,,,,</a:t>
            </a:r>
            <a:r>
              <a:rPr lang="en-US" dirty="0" err="1"/>
              <a:t>dio</a:t>
            </a:r>
            <a:r>
              <a:rPr lang="en-US" dirty="0"/>
              <a:t> životaa09ad533cb28b01e76501db82ecc2d6b,muško,od 18 do 20,1,7,3,0,0,Istraživanje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,,,,,,</a:t>
            </a:r>
            <a:r>
              <a:rPr lang="en-US" dirty="0" err="1"/>
              <a:t>Nešto</a:t>
            </a:r>
            <a:r>
              <a:rPr lang="en-US" dirty="0"/>
              <a:t> </a:t>
            </a:r>
            <a:r>
              <a:rPr lang="en-US" dirty="0" err="1"/>
              <a:t>čemu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posvetili</a:t>
            </a:r>
            <a:r>
              <a:rPr lang="en-US" dirty="0"/>
              <a:t> </a:t>
            </a:r>
            <a:r>
              <a:rPr lang="en-US" dirty="0" err="1"/>
              <a:t>dio</a:t>
            </a:r>
            <a:r>
              <a:rPr lang="en-US" dirty="0"/>
              <a:t> života.cbb9977cb9e7ffc2bf02bc811afb7b71,muško,od 21 do 23,1,5,6,1,0,Logistička potpora,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novac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uspjehc9517cc8f37bd501a320a84665611919,žensko,od 21 do 23,1,5,7,1,1,Istraživanje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Energetika,Hrvatska,Doprinos</a:t>
            </a:r>
            <a:r>
              <a:rPr lang="en-US" dirty="0"/>
              <a:t> usvijetud6a2b5e4fc3a493480fe5bc0777f2ee3,muško,od8do20,1,7,9,1,1,ITpotpora,Industrija,,,,,,"Posao,iskustvo,napredovanje."8e46bc87a034b9e7ef2935ec968242b3,žensko,od 21 do 23,1,9,9,1,1,Istraživanje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plina,,Kreativnost,Ekologija,,Energetika,Hrvatska,"Posao,fa2f20c5ef7e74e6ef76766c9a7cfd0d novac"a06fd9ebb42d1fc41593e0a90dcd665c,muško,od 18 do 20,1,7,3,1,0,Istraživanje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,,"</a:t>
            </a:r>
            <a:r>
              <a:rPr lang="en-US" dirty="0" err="1"/>
              <a:t>Iskustvo</a:t>
            </a:r>
            <a:r>
              <a:rPr lang="en-US" dirty="0"/>
              <a:t>, </a:t>
            </a:r>
            <a:r>
              <a:rPr lang="en-US" dirty="0" err="1"/>
              <a:t>znanje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poznanstva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se </a:t>
            </a:r>
            <a:r>
              <a:rPr lang="en-US" dirty="0" err="1"/>
              <a:t>steknu</a:t>
            </a:r>
            <a:r>
              <a:rPr lang="en-US" dirty="0"/>
              <a:t> </a:t>
            </a:r>
            <a:r>
              <a:rPr lang="en-US" dirty="0" err="1"/>
              <a:t>radom</a:t>
            </a:r>
            <a:r>
              <a:rPr lang="en-US" dirty="0"/>
              <a:t> u </a:t>
            </a:r>
            <a:r>
              <a:rPr lang="en-US" dirty="0" err="1"/>
              <a:t>jednoj</a:t>
            </a:r>
            <a:r>
              <a:rPr lang="en-US" dirty="0"/>
              <a:t> profesiji"fa2f20c5ef7e74e6ef76766c9a7cfd0d,muško,od 21 do 23,1,5,6,1,1,Rafinerije </a:t>
            </a:r>
            <a:r>
              <a:rPr lang="en-US" dirty="0" err="1"/>
              <a:t>i</a:t>
            </a:r>
            <a:r>
              <a:rPr lang="en-US" dirty="0"/>
              <a:t> marketing,</a:t>
            </a:r>
            <a:r>
              <a:rPr lang="en-US" dirty="0" err="1"/>
              <a:t>Industrija</a:t>
            </a:r>
            <a:r>
              <a:rPr lang="en-US" dirty="0"/>
              <a:t>,,,,,,</a:t>
            </a:r>
            <a:r>
              <a:rPr lang="en-US" dirty="0" err="1"/>
              <a:t>dugotrajno</a:t>
            </a:r>
            <a:r>
              <a:rPr lang="en-US" dirty="0"/>
              <a:t> zaposlenje33b70cc452f5305c336e55cc7aecfb81,muško,od 21 do 23,1,5,4,0,0,IT potpora,Industrija,,,,,,poslovnofa2f20c5ef7e74e6ef76766c9a7cfd0d ostvarenjed1f900b4282ed6cba8cfc3d9f9581644,muško,od 18 do 20,1,3,4,0,0,Istraživanje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,,"</a:t>
            </a:r>
            <a:r>
              <a:rPr lang="en-US" dirty="0" err="1"/>
              <a:t>Posao</a:t>
            </a:r>
            <a:r>
              <a:rPr lang="en-US" dirty="0"/>
              <a:t>, </a:t>
            </a:r>
            <a:r>
              <a:rPr lang="en-US" dirty="0" err="1"/>
              <a:t>novac</a:t>
            </a:r>
            <a:r>
              <a:rPr lang="en-US" dirty="0"/>
              <a:t>, </a:t>
            </a:r>
            <a:r>
              <a:rPr lang="en-US" dirty="0" err="1"/>
              <a:t>zaposlenost</a:t>
            </a:r>
            <a:r>
              <a:rPr lang="en-US" dirty="0"/>
              <a:t> u </a:t>
            </a:r>
            <a:r>
              <a:rPr lang="en-US" dirty="0" err="1"/>
              <a:t>smislu</a:t>
            </a:r>
            <a:r>
              <a:rPr lang="en-US" dirty="0"/>
              <a:t> </a:t>
            </a:r>
            <a:r>
              <a:rPr lang="en-US" dirty="0" err="1"/>
              <a:t>prezauzet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ikakve</a:t>
            </a:r>
            <a:r>
              <a:rPr lang="en-US" dirty="0"/>
              <a:t> </a:t>
            </a:r>
            <a:r>
              <a:rPr lang="en-US" dirty="0" err="1"/>
              <a:t>druge</a:t>
            </a:r>
            <a:r>
              <a:rPr lang="en-US" dirty="0"/>
              <a:t> zanimacije"583b02d4606c5eb9447da0a8081d8890,muško,od 21 do 23,1,7,7,1,1,IT potpora,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,,"</a:t>
            </a:r>
            <a:r>
              <a:rPr lang="en-US" dirty="0" err="1"/>
              <a:t>Sva</a:t>
            </a:r>
            <a:r>
              <a:rPr lang="en-US" dirty="0"/>
              <a:t> </a:t>
            </a:r>
            <a:r>
              <a:rPr lang="en-US" dirty="0" err="1"/>
              <a:t>radna</a:t>
            </a:r>
            <a:r>
              <a:rPr lang="en-US" dirty="0"/>
              <a:t> </a:t>
            </a:r>
            <a:r>
              <a:rPr lang="en-US" dirty="0" err="1"/>
              <a:t>mjesta</a:t>
            </a:r>
            <a:r>
              <a:rPr lang="en-US" dirty="0"/>
              <a:t> </a:t>
            </a:r>
            <a:r>
              <a:rPr lang="en-US" dirty="0" err="1"/>
              <a:t>pojedinca</a:t>
            </a:r>
            <a:r>
              <a:rPr lang="en-US" dirty="0"/>
              <a:t>, od </a:t>
            </a:r>
            <a:r>
              <a:rPr lang="en-US" dirty="0" err="1"/>
              <a:t>prvog</a:t>
            </a:r>
            <a:r>
              <a:rPr lang="en-US" dirty="0"/>
              <a:t> </a:t>
            </a:r>
            <a:r>
              <a:rPr lang="en-US" dirty="0" err="1"/>
              <a:t>posla</a:t>
            </a:r>
            <a:r>
              <a:rPr lang="en-US" dirty="0"/>
              <a:t> do mirovine."517c90e12bcbb0c8ce23a18fd520fe1c,muško,od 21 do 23,1,3,3,0,0,Istraživanje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,,,,,,"</a:t>
            </a:r>
            <a:r>
              <a:rPr lang="en-US" dirty="0" err="1"/>
              <a:t>Asocira</a:t>
            </a:r>
            <a:r>
              <a:rPr lang="en-US" dirty="0"/>
              <a:t> me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uspješno</a:t>
            </a:r>
            <a:r>
              <a:rPr lang="en-US" dirty="0"/>
              <a:t> </a:t>
            </a:r>
            <a:r>
              <a:rPr lang="en-US" dirty="0" err="1"/>
              <a:t>izvršavanje</a:t>
            </a:r>
            <a:r>
              <a:rPr lang="en-US" dirty="0"/>
              <a:t> </a:t>
            </a:r>
            <a:r>
              <a:rPr lang="en-US" dirty="0" err="1"/>
              <a:t>posla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napredovanje</a:t>
            </a:r>
            <a:r>
              <a:rPr lang="en-US" dirty="0"/>
              <a:t> </a:t>
            </a:r>
            <a:r>
              <a:rPr lang="en-US" dirty="0" err="1"/>
              <a:t>tijekom</a:t>
            </a:r>
            <a:r>
              <a:rPr lang="en-US" dirty="0"/>
              <a:t> zaposlenja"56d682aaacf3e8e40584741b7092a84a,muško,od 21 do 23,1,6,7,1,0,Istraživanje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posao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uspjeh9712ba0f45b6805276b94f8126585d9e,žensko,od 21 do 23,1,7,9,1,1,Financije,Industrija,,,,Energetika,,Riječ </a:t>
            </a:r>
            <a:r>
              <a:rPr lang="en-US" dirty="0" err="1"/>
              <a:t>karijera</a:t>
            </a:r>
            <a:r>
              <a:rPr lang="en-US" dirty="0"/>
              <a:t> me </a:t>
            </a:r>
            <a:r>
              <a:rPr lang="en-US" dirty="0" err="1"/>
              <a:t>asocira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jako</a:t>
            </a:r>
            <a:r>
              <a:rPr lang="en-US" dirty="0"/>
              <a:t> </a:t>
            </a:r>
            <a:r>
              <a:rPr lang="en-US" dirty="0" err="1"/>
              <a:t>dobar</a:t>
            </a:r>
            <a:r>
              <a:rPr lang="en-US" dirty="0"/>
              <a:t> </a:t>
            </a:r>
            <a:r>
              <a:rPr lang="en-US" dirty="0" err="1"/>
              <a:t>uspijeh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dobru</a:t>
            </a:r>
            <a:r>
              <a:rPr lang="en-US" dirty="0"/>
              <a:t> zaradu.e5861540dfc6bd894e18db7a35a14f59,žensko,od 18 do 20,1,5,8,1,1,Financije,Industrija,Kreativnost,Ekologija,,Energetika,,odraz </a:t>
            </a:r>
            <a:r>
              <a:rPr lang="en-US" dirty="0" err="1"/>
              <a:t>truda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znanja</a:t>
            </a:r>
            <a:r>
              <a:rPr lang="en-US" dirty="0"/>
              <a:t> </a:t>
            </a:r>
            <a:r>
              <a:rPr lang="en-US" dirty="0" err="1"/>
              <a:t>svake</a:t>
            </a:r>
            <a:r>
              <a:rPr lang="en-US" dirty="0"/>
              <a:t> </a:t>
            </a:r>
            <a:r>
              <a:rPr lang="en-US" dirty="0" err="1"/>
              <a:t>osobe</a:t>
            </a:r>
            <a:r>
              <a:rPr lang="en-US" dirty="0"/>
              <a:t> </a:t>
            </a:r>
            <a:r>
              <a:rPr lang="en-US" dirty="0" err="1"/>
              <a:t>vidi</a:t>
            </a:r>
            <a:r>
              <a:rPr lang="en-US" dirty="0"/>
              <a:t> se u njegovojfa2f20c5ef7e74e6ef76766c9a7cfd0d karijerid32aa5ee135a189eb3c147fb5b816777,žensko,od 21 do 23,1,5,6,0,0,Istraživanje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napredovanje</a:t>
            </a:r>
            <a:r>
              <a:rPr lang="en-US" dirty="0"/>
              <a:t> u </a:t>
            </a:r>
            <a:r>
              <a:rPr lang="en-US" dirty="0" err="1"/>
              <a:t>struci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 </a:t>
            </a:r>
            <a:r>
              <a:rPr lang="en-US" dirty="0" err="1"/>
              <a:t>davanje</a:t>
            </a:r>
            <a:r>
              <a:rPr lang="en-US" dirty="0"/>
              <a:t> </a:t>
            </a:r>
            <a:r>
              <a:rPr lang="en-US" dirty="0" err="1"/>
              <a:t>maksimuma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bi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kvalitetnije</a:t>
            </a:r>
            <a:r>
              <a:rPr lang="en-US" dirty="0"/>
              <a:t> </a:t>
            </a:r>
            <a:r>
              <a:rPr lang="en-US" dirty="0" err="1"/>
              <a:t>odrađivali</a:t>
            </a:r>
            <a:r>
              <a:rPr lang="en-US" dirty="0"/>
              <a:t> </a:t>
            </a:r>
            <a:r>
              <a:rPr lang="en-US" dirty="0" err="1"/>
              <a:t>svoj</a:t>
            </a:r>
            <a:r>
              <a:rPr lang="en-US" dirty="0"/>
              <a:t> </a:t>
            </a:r>
            <a:r>
              <a:rPr lang="en-US" dirty="0" err="1"/>
              <a:t>posao</a:t>
            </a:r>
            <a:r>
              <a:rPr lang="en-US" dirty="0"/>
              <a:t>. be6c17af837537c48c52c68add59673e,muško,od 18 do 20,1,4,7,1,1,Rafinerije </a:t>
            </a:r>
            <a:r>
              <a:rPr lang="en-US" dirty="0" err="1"/>
              <a:t>i</a:t>
            </a:r>
            <a:r>
              <a:rPr lang="en-US" dirty="0"/>
              <a:t> marketing,Industrija,,,,,,Poštovanjece9327e40c3851882eef9d3c946681d0,žensko,od 18 do 20,1,5,9,1,0,Istraživanje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,,,,,,"</a:t>
            </a:r>
            <a:r>
              <a:rPr lang="en-US" dirty="0" err="1"/>
              <a:t>Dugotrajan</a:t>
            </a:r>
            <a:r>
              <a:rPr lang="en-US" dirty="0"/>
              <a:t> </a:t>
            </a:r>
            <a:r>
              <a:rPr lang="en-US" dirty="0" err="1"/>
              <a:t>trud</a:t>
            </a:r>
            <a:r>
              <a:rPr lang="en-US" dirty="0"/>
              <a:t>, rad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upornost</a:t>
            </a:r>
            <a:r>
              <a:rPr lang="en-US" dirty="0"/>
              <a:t> </a:t>
            </a:r>
            <a:r>
              <a:rPr lang="en-US" dirty="0" err="1"/>
              <a:t>koji</a:t>
            </a:r>
            <a:r>
              <a:rPr lang="en-US" dirty="0"/>
              <a:t> </a:t>
            </a:r>
            <a:r>
              <a:rPr lang="en-US" dirty="0" err="1"/>
              <a:t>rezultiraju</a:t>
            </a:r>
            <a:r>
              <a:rPr lang="en-US" dirty="0"/>
              <a:t> </a:t>
            </a:r>
            <a:r>
              <a:rPr lang="en-US" dirty="0" err="1"/>
              <a:t>stalnim</a:t>
            </a:r>
            <a:r>
              <a:rPr lang="en-US" dirty="0"/>
              <a:t> </a:t>
            </a:r>
            <a:r>
              <a:rPr lang="en-US" dirty="0" err="1"/>
              <a:t>napredovanjem</a:t>
            </a:r>
            <a:r>
              <a:rPr lang="en-US" dirty="0"/>
              <a:t> u </a:t>
            </a:r>
            <a:r>
              <a:rPr lang="en-US" dirty="0" err="1"/>
              <a:t>poslu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dobrom</a:t>
            </a:r>
            <a:r>
              <a:rPr lang="en-US" dirty="0"/>
              <a:t> zaradom."d0c7f9b8e1c3a6905c4aeecddcfdcbd1,muško,od 18 do 20,1,6,7,1,0,IT potpora,</a:t>
            </a:r>
            <a:r>
              <a:rPr lang="en-US" dirty="0" err="1"/>
              <a:t>Industrija</a:t>
            </a:r>
            <a:r>
              <a:rPr lang="en-US" dirty="0"/>
              <a:t>,,,Znanost,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Poslovni</a:t>
            </a:r>
            <a:r>
              <a:rPr lang="en-US" dirty="0"/>
              <a:t> put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razvoj</a:t>
            </a:r>
            <a:r>
              <a:rPr lang="en-US" dirty="0"/>
              <a:t> pojedincaed7c59927c0d187d4f60befee345a011,žensko,od 21 do 23,1,5,4,1,1,Istraživanje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</a:t>
            </a:r>
            <a:r>
              <a:rPr lang="en-US" dirty="0" err="1"/>
              <a:t>Ekologija</a:t>
            </a:r>
            <a:r>
              <a:rPr lang="en-US" dirty="0"/>
              <a:t>,,</a:t>
            </a:r>
            <a:r>
              <a:rPr lang="en-US" dirty="0" err="1"/>
              <a:t>Energetika</a:t>
            </a:r>
            <a:r>
              <a:rPr lang="en-US" dirty="0"/>
              <a:t>,,"</a:t>
            </a:r>
            <a:r>
              <a:rPr lang="en-US" dirty="0" err="1"/>
              <a:t>rijec</a:t>
            </a:r>
            <a:r>
              <a:rPr lang="en-US" dirty="0"/>
              <a:t> </a:t>
            </a:r>
            <a:r>
              <a:rPr lang="en-US" dirty="0" err="1"/>
              <a:t>karijera</a:t>
            </a:r>
            <a:r>
              <a:rPr lang="en-US" dirty="0"/>
              <a:t> me </a:t>
            </a:r>
            <a:r>
              <a:rPr lang="en-US" dirty="0" err="1"/>
              <a:t>asocirna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to da </a:t>
            </a: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faksa</a:t>
            </a:r>
            <a:r>
              <a:rPr lang="en-US" dirty="0"/>
              <a:t>,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srednje</a:t>
            </a:r>
            <a:r>
              <a:rPr lang="en-US" dirty="0"/>
              <a:t> </a:t>
            </a:r>
            <a:r>
              <a:rPr lang="en-US" dirty="0" err="1"/>
              <a:t>skole</a:t>
            </a:r>
            <a:r>
              <a:rPr lang="en-US" dirty="0"/>
              <a:t> se </a:t>
            </a:r>
            <a:r>
              <a:rPr lang="en-US" dirty="0" err="1"/>
              <a:t>zaposlis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nekom</a:t>
            </a:r>
            <a:r>
              <a:rPr lang="en-US" dirty="0"/>
              <a:t> </a:t>
            </a:r>
            <a:r>
              <a:rPr lang="en-US" dirty="0" err="1"/>
              <a:t>mjestu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posvetis</a:t>
            </a:r>
            <a:r>
              <a:rPr lang="en-US" dirty="0"/>
              <a:t> se tom </a:t>
            </a:r>
            <a:r>
              <a:rPr lang="en-US" dirty="0" err="1"/>
              <a:t>radnom</a:t>
            </a:r>
            <a:r>
              <a:rPr lang="en-US" dirty="0"/>
              <a:t> </a:t>
            </a:r>
            <a:r>
              <a:rPr lang="en-US" dirty="0" err="1"/>
              <a:t>mjestu</a:t>
            </a:r>
            <a:r>
              <a:rPr lang="en-US" dirty="0"/>
              <a:t> </a:t>
            </a:r>
            <a:r>
              <a:rPr lang="en-US" dirty="0" err="1"/>
              <a:t>ucinis</a:t>
            </a:r>
            <a:r>
              <a:rPr lang="en-US" dirty="0"/>
              <a:t> </a:t>
            </a:r>
            <a:r>
              <a:rPr lang="en-US" dirty="0" err="1"/>
              <a:t>posao</a:t>
            </a:r>
            <a:r>
              <a:rPr lang="en-US" dirty="0"/>
              <a:t>, </a:t>
            </a:r>
            <a:r>
              <a:rPr lang="en-US" dirty="0" err="1"/>
              <a:t>sebe</a:t>
            </a:r>
            <a:r>
              <a:rPr lang="en-US" dirty="0"/>
              <a:t> boljim"8863e0daa68b15126c662f670ea40bc1,muško,od 21 dofa2f20c5ef7e74e6ef76766c9a7cfd0d 23,1,5,7,1,1,ITfa2f20c5ef7e74e6ef76766c9a7cfd0dpotpora,,,,,Energetika,,novac45a1b9310e6a311c2acac22542ab1eb,muško,od 18 do 20,1,5,5,1,1,Istraživanje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,,,,,,</a:t>
            </a:r>
            <a:r>
              <a:rPr lang="en-US" dirty="0" err="1"/>
              <a:t>Stalno</a:t>
            </a:r>
            <a:r>
              <a:rPr lang="en-US" dirty="0"/>
              <a:t> </a:t>
            </a:r>
            <a:r>
              <a:rPr lang="en-US" dirty="0" err="1"/>
              <a:t>zaposlenje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završetku</a:t>
            </a:r>
            <a:r>
              <a:rPr lang="en-US" dirty="0"/>
              <a:t> RGNF-a. 771840ff935912cb29f1463f23a2b0ca,žensko,od 18 do 20,1,5,9,1,1,Istraživanje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proizvodnja</a:t>
            </a:r>
            <a:r>
              <a:rPr lang="en-US" dirty="0"/>
              <a:t> </a:t>
            </a:r>
            <a:r>
              <a:rPr lang="en-US" dirty="0" err="1"/>
              <a:t>nafte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plina,</a:t>
            </a:r>
            <a:r>
              <a:rPr lang="en-US" dirty="0" err="1"/>
              <a:t>Industrija</a:t>
            </a:r>
            <a:r>
              <a:rPr lang="en-US" dirty="0"/>
              <a:t>,,,</a:t>
            </a:r>
            <a:r>
              <a:rPr lang="en-US" dirty="0" err="1"/>
              <a:t>Znanost</a:t>
            </a:r>
            <a:r>
              <a:rPr lang="en-US" dirty="0"/>
              <a:t>,,,"</a:t>
            </a:r>
            <a:r>
              <a:rPr lang="en-US" dirty="0" err="1"/>
              <a:t>Neophodan</a:t>
            </a:r>
            <a:r>
              <a:rPr lang="en-US" dirty="0"/>
              <a:t> </a:t>
            </a:r>
            <a:r>
              <a:rPr lang="en-US" dirty="0" err="1"/>
              <a:t>pojam</a:t>
            </a:r>
            <a:r>
              <a:rPr lang="en-US" dirty="0"/>
              <a:t> u </a:t>
            </a:r>
            <a:r>
              <a:rPr lang="en-US" dirty="0" err="1"/>
              <a:t>životu</a:t>
            </a:r>
            <a:r>
              <a:rPr lang="en-US" dirty="0"/>
              <a:t>. </a:t>
            </a:r>
            <a:r>
              <a:rPr lang="en-US" dirty="0" err="1"/>
              <a:t>Ako</a:t>
            </a:r>
            <a:r>
              <a:rPr lang="en-US" dirty="0"/>
              <a:t> je </a:t>
            </a:r>
            <a:r>
              <a:rPr lang="en-US" dirty="0" err="1"/>
              <a:t>imaš</a:t>
            </a:r>
            <a:r>
              <a:rPr lang="en-US" dirty="0"/>
              <a:t>, car </a:t>
            </a:r>
            <a:r>
              <a:rPr lang="en-US" dirty="0" err="1"/>
              <a:t>si</a:t>
            </a:r>
            <a:r>
              <a:rPr lang="en-US" dirty="0"/>
              <a:t>, </a:t>
            </a:r>
            <a:r>
              <a:rPr lang="en-US" dirty="0" err="1"/>
              <a:t>ako</a:t>
            </a:r>
            <a:r>
              <a:rPr lang="en-US" dirty="0"/>
              <a:t> ne, ..."757ff0ef9a6e2bad680ac84958692abd,muško,od 18 do 20,1,5,6,1,1,IT potpora,</a:t>
            </a:r>
            <a:r>
              <a:rPr lang="en-US" dirty="0" err="1"/>
              <a:t>Industrija</a:t>
            </a:r>
            <a:r>
              <a:rPr lang="en-US" dirty="0"/>
              <a:t>,,,,</a:t>
            </a:r>
            <a:r>
              <a:rPr lang="en-US" dirty="0" err="1"/>
              <a:t>Energetika</a:t>
            </a:r>
            <a:r>
              <a:rPr lang="en-US" dirty="0"/>
              <a:t>,,</a:t>
            </a:r>
            <a:r>
              <a:rPr lang="en-US" dirty="0" err="1"/>
              <a:t>Obavljanje</a:t>
            </a:r>
            <a:r>
              <a:rPr lang="en-US" dirty="0"/>
              <a:t> </a:t>
            </a:r>
            <a:r>
              <a:rPr lang="en-US" dirty="0" err="1"/>
              <a:t>poslova</a:t>
            </a:r>
            <a:r>
              <a:rPr lang="en-US" dirty="0"/>
              <a:t> u </a:t>
            </a:r>
            <a:r>
              <a:rPr lang="en-US" dirty="0" err="1"/>
              <a:t>zamjenu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novac.7d4d90e14d0b2d9abc20b5fbfe052457,muško,od 18 do 20,1,5,1,0,0,Logistička potpora,Industrija,,,,Energetika,,radfa2f20c5ef7e74e6ef76766c9a7cf0dfa2f20c5ef7e74e6ef76766c9a7cfd0dfa2f20c5ef7e74e6ef76766c9a7cfd0dfa2f20c5ef7e74e6ef76766c9a7cfd0d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 rot="16200000">
            <a:off x="6359134" y="2406910"/>
            <a:ext cx="4293401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72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>
              <a:defRPr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>
                <a:latin typeface="Avenir Next Demi Bold"/>
                <a:ea typeface="Avenir Next Demi Bold"/>
                <a:cs typeface="Avenir Next Demi Bold"/>
                <a:sym typeface="Avenir Next Demi Bold"/>
              </a:rPr>
              <a:t>big DATA</a:t>
            </a:r>
          </a:p>
        </p:txBody>
      </p:sp>
      <p:sp>
        <p:nvSpPr>
          <p:cNvPr id="183" name="Shape 183"/>
          <p:cNvSpPr/>
          <p:nvPr/>
        </p:nvSpPr>
        <p:spPr>
          <a:xfrm rot="5400000">
            <a:off x="719406" y="4484622"/>
            <a:ext cx="6937092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8200">
                <a:solidFill>
                  <a:srgbClr val="FFFFFF"/>
                </a:solidFill>
              </a:defRPr>
            </a:lvl1pPr>
          </a:lstStyle>
          <a:p>
            <a:r>
              <a:t>TEXT MINING</a:t>
            </a:r>
          </a:p>
        </p:txBody>
      </p:sp>
      <p:sp>
        <p:nvSpPr>
          <p:cNvPr id="184" name="Shape 184"/>
          <p:cNvSpPr/>
          <p:nvPr/>
        </p:nvSpPr>
        <p:spPr>
          <a:xfrm>
            <a:off x="4359245" y="4811027"/>
            <a:ext cx="4805831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77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>
              <a:defRPr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>
                <a:latin typeface="Avenir Next Demi Bold"/>
                <a:ea typeface="Avenir Next Demi Bold"/>
                <a:cs typeface="Avenir Next Demi Bold"/>
                <a:sym typeface="Avenir Next Demi Bold"/>
              </a:rPr>
              <a:t>RSTUDIO</a:t>
            </a:r>
          </a:p>
        </p:txBody>
      </p:sp>
      <p:sp>
        <p:nvSpPr>
          <p:cNvPr id="185" name="Shape 185"/>
          <p:cNvSpPr/>
          <p:nvPr/>
        </p:nvSpPr>
        <p:spPr>
          <a:xfrm>
            <a:off x="2371344" y="709433"/>
            <a:ext cx="6933354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8100" i="1">
                <a:solidFill>
                  <a:srgbClr val="FFFFFF"/>
                </a:solidFill>
              </a:defRPr>
            </a:lvl1pPr>
          </a:lstStyle>
          <a:p>
            <a:r>
              <a:t>CORPUS</a:t>
            </a:r>
          </a:p>
        </p:txBody>
      </p:sp>
      <p:sp>
        <p:nvSpPr>
          <p:cNvPr id="186" name="Shape 186"/>
          <p:cNvSpPr/>
          <p:nvPr/>
        </p:nvSpPr>
        <p:spPr>
          <a:xfrm rot="3000000">
            <a:off x="5440472" y="6788677"/>
            <a:ext cx="4293401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6900">
                <a:solidFill>
                  <a:srgbClr val="FFFFFF"/>
                </a:solidFill>
              </a:defRPr>
            </a:lvl1pPr>
          </a:lstStyle>
          <a:p>
            <a:r>
              <a:t>ANALIZA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8066" t="4562" r="7487" b="1255"/>
          <a:stretch>
            <a:fillRect/>
          </a:stretch>
        </p:blipFill>
        <p:spPr>
          <a:xfrm>
            <a:off x="-41474" y="11112"/>
            <a:ext cx="13087929" cy="9731211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92"/>
          <p:cNvSpPr/>
          <p:nvPr/>
        </p:nvSpPr>
        <p:spPr>
          <a:xfrm>
            <a:off x="-12812" y="3576437"/>
            <a:ext cx="13030423" cy="175277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idx="13"/>
          </p:nvPr>
        </p:nvSpPr>
        <p:spPr>
          <a:xfrm>
            <a:off x="3074821" y="3609614"/>
            <a:ext cx="7163468" cy="2578108"/>
          </a:xfrm>
          <a:prstGeom prst="rect">
            <a:avLst/>
          </a:prstGeom>
        </p:spPr>
        <p:txBody>
          <a:bodyPr/>
          <a:lstStyle>
            <a:lvl1pPr>
              <a:defRPr sz="19500">
                <a:solidFill>
                  <a:srgbClr val="004479"/>
                </a:solidFill>
              </a:defRPr>
            </a:lvl1pPr>
          </a:lstStyle>
          <a:p>
            <a:r>
              <a:rPr dirty="0"/>
              <a:t>#anketa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xfrm>
            <a:off x="406400" y="310681"/>
            <a:ext cx="12192000" cy="1468828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19937">
              <a:spcBef>
                <a:spcPts val="2400"/>
              </a:spcBef>
              <a:defRPr sz="5340"/>
            </a:lvl1pPr>
          </a:lstStyle>
          <a:p>
            <a:r>
              <a:t>kojim od navedenih pojmova biste najbolje okarakterizirali vaše poimanje ine kao kompanije ?</a:t>
            </a:r>
          </a:p>
        </p:txBody>
      </p:sp>
      <p:graphicFrame>
        <p:nvGraphicFramePr>
          <p:cNvPr id="196" name="Chart 196"/>
          <p:cNvGraphicFramePr/>
          <p:nvPr>
            <p:extLst>
              <p:ext uri="{D42A27DB-BD31-4B8C-83A1-F6EECF244321}">
                <p14:modId xmlns:p14="http://schemas.microsoft.com/office/powerpoint/2010/main" val="99902727"/>
              </p:ext>
            </p:extLst>
          </p:nvPr>
        </p:nvGraphicFramePr>
        <p:xfrm>
          <a:off x="406400" y="2074883"/>
          <a:ext cx="12192000" cy="7353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1" animBg="1" advAuto="0"/>
    </p:bld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942</Words>
  <Application>Microsoft Macintosh PowerPoint</Application>
  <PresentationFormat>Custom</PresentationFormat>
  <Paragraphs>39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Avenir Next</vt:lpstr>
      <vt:lpstr>Avenir Next Demi Bold</vt:lpstr>
      <vt:lpstr>Avenir Next Medium</vt:lpstr>
      <vt:lpstr>DIN Alternate</vt:lpstr>
      <vt:lpstr>DIN Condensed</vt:lpstr>
      <vt:lpstr>Helvetica</vt:lpstr>
      <vt:lpstr>Helvetica Neue</vt:lpstr>
      <vt:lpstr>Times</vt:lpstr>
      <vt:lpstr>New_Template7</vt:lpstr>
      <vt:lpstr>#rebranddd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kojim od navedenih pojmova biste najbolje okarakterizirali vaše poimanje ine kao kompanije ?</vt:lpstr>
      <vt:lpstr>koliko vežete pojam ina uz hrvatsku i hrvatski nacionalni identitet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#rebranddd</dc:title>
  <cp:lastModifiedBy>Filip Šaina</cp:lastModifiedBy>
  <cp:revision>9</cp:revision>
  <dcterms:modified xsi:type="dcterms:W3CDTF">2015-11-04T21:14:34Z</dcterms:modified>
</cp:coreProperties>
</file>